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34" r:id="rId7"/>
    <p:sldId id="332" r:id="rId8"/>
    <p:sldId id="335" r:id="rId9"/>
    <p:sldId id="336" r:id="rId10"/>
    <p:sldId id="340" r:id="rId11"/>
    <p:sldId id="333" r:id="rId12"/>
    <p:sldId id="341" r:id="rId13"/>
    <p:sldId id="342" r:id="rId14"/>
    <p:sldId id="345" r:id="rId15"/>
    <p:sldId id="343" r:id="rId16"/>
    <p:sldId id="346" r:id="rId17"/>
    <p:sldId id="347" r:id="rId18"/>
    <p:sldId id="348" r:id="rId19"/>
    <p:sldId id="349" r:id="rId20"/>
    <p:sldId id="302" r:id="rId21"/>
  </p:sldIdLst>
  <p:sldSz cx="12192000" cy="6858000"/>
  <p:notesSz cx="10234295" cy="7103745"/>
  <p:embeddedFontLst>
    <p:embeddedFont>
      <p:font typeface="PingFang SC" panose="020B0400000000000000" charset="-122"/>
      <p:regular r:id="rId26"/>
    </p:embeddedFont>
    <p:embeddedFont>
      <p:font typeface="PingFang SC Semibold" panose="020B0400000000000000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1</a:t>
            </a:r>
            <a:br>
              <a:rPr lang="x-none" altLang="en-US"/>
            </a:br>
            <a:r>
              <a:rPr lang="en-US" altLang="x-none"/>
              <a:t>t</a:t>
            </a:r>
            <a:r>
              <a:rPr lang="x-none" altLang="en-US"/>
              <a:t>hin</a:t>
            </a:r>
            <a:r>
              <a:rPr lang="en-US" altLang="x-none"/>
              <a:t>-e</a:t>
            </a:r>
            <a:r>
              <a:rPr lang="x-none" altLang="en-US"/>
              <a:t>dge</a:t>
            </a:r>
            <a:r>
              <a:rPr lang="en-US" altLang="x-none"/>
              <a:t>.io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36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Magistrala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8265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Koristi se kombinacija MQTT i HTTP protokola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 je smešten na svakom thin-edge.io uredjaju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Svaki uredjaj i servis ima svojstven MQTT topic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HTTP server se koristi sa prenos lokalnih fajlova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digitalni blizanac - lokalna prezentacija opreme sa svojim uredjajem, decom uredjajima i servisima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1-1 odnos sa remote digitalnim blizancem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Most ka cloud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2905" y="467995"/>
            <a:ext cx="6591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topici i merenja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74408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koren thin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-edge.io topica</a:t>
            </a:r>
            <a:endParaRPr lang="x-none" altLang="en-US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/&lt;identifikator&gt;/m/&lt;tip&gt;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merenja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te/&lt;identifikator&gt;/e/&lt;tip&gt;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dogadjaji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te/&lt;identifikator&gt;/e/&lt;tip&gt; 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- alarmi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te/errors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gre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ške</a:t>
            </a:r>
            <a:endParaRPr lang="x-none" altLang="en-US" sz="1800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1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4435" y="2113280"/>
            <a:ext cx="3237865" cy="527050"/>
          </a:xfrm>
          <a:prstGeom prst="rect">
            <a:avLst/>
          </a:prstGeom>
        </p:spPr>
      </p:pic>
      <p:pic>
        <p:nvPicPr>
          <p:cNvPr id="3" name="Picture 2" descr="Screenshot 2024-06-06 at 01.15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35" y="2734945"/>
            <a:ext cx="3237230" cy="1149350"/>
          </a:xfrm>
          <a:prstGeom prst="rect">
            <a:avLst/>
          </a:prstGeom>
        </p:spPr>
      </p:pic>
      <p:pic>
        <p:nvPicPr>
          <p:cNvPr id="7" name="Picture 6" descr="Screenshot 2024-06-06 at 01.15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5" y="2734945"/>
            <a:ext cx="3229610" cy="2151380"/>
          </a:xfrm>
          <a:prstGeom prst="rect">
            <a:avLst/>
          </a:prstGeom>
        </p:spPr>
      </p:pic>
      <p:pic>
        <p:nvPicPr>
          <p:cNvPr id="9" name="Picture 8" descr="Screenshot 2024-06-06 at 01.16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3978910"/>
            <a:ext cx="3229610" cy="15144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367145" y="5682615"/>
            <a:ext cx="13430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Nevalidan format</a:t>
            </a:r>
            <a:endParaRPr lang="x-none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9761855" y="5682615"/>
            <a:ext cx="1168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Validan format</a:t>
            </a:r>
            <a:endParaRPr lang="x-none" alt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69329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alarmi i dogadjaji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93875" y="2147570"/>
            <a:ext cx="27539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Polja dogadjaj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event_type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8065135" y="2147570"/>
            <a:ext cx="24409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Polja alarm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alarm_type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severity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timestamp</a:t>
            </a:r>
            <a:endParaRPr lang="x-none" altLang="en-US"/>
          </a:p>
          <a:p>
            <a:endParaRPr lang="en-US"/>
          </a:p>
        </p:txBody>
      </p:sp>
      <p:pic>
        <p:nvPicPr>
          <p:cNvPr id="15" name="Picture 14" descr="Screenshot 2024-06-06 at 01.23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002405"/>
            <a:ext cx="4361180" cy="2188845"/>
          </a:xfrm>
          <a:prstGeom prst="rect">
            <a:avLst/>
          </a:prstGeom>
        </p:spPr>
      </p:pic>
      <p:pic>
        <p:nvPicPr>
          <p:cNvPr id="16" name="Picture 15" descr="Screenshot 2024-06-06 at 01.24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4002405"/>
            <a:ext cx="5055235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3589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Osluškivanje zahteva za operacije koje su objavljene na MQTT magistrali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Delegiranje operacija operativnom sistemu ili komponentama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Slanje trenutnog stanja obrade zahteva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Koriste se specifični operaciono orijentisani topici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11" name="Picture 10" descr="Screenshot 2024-06-06 at 01.3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4679315"/>
            <a:ext cx="91948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5845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Primeri komanda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software_list -</a:t>
            </a: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 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/&lt;identifikator&gt;/cmd/software_list/&lt;id_komande&gt;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software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_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/&lt;identifikator&gt;/cmd/software_update/&lt;id_komande&gt;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config_snapshot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/&lt;identifikator&gt;/cmd/config_snapshot/&lt;id_komande&gt;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restart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/&lt;identifikator&gt;/cmd/restart/&lt;id_komande&gt;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log_upload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/&lt;identifikator&gt;/cmd/log_upload/&lt;id_komande&gt;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1132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Mapper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Prevod poruka sa uredjaja u format specifi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čan platformi koja se koristi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Cumulocity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Azure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Pokretanje se vrši putem komande tedge connect - npr. za cumulocity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connect c8y</a:t>
            </a:r>
            <a:endParaRPr lang="x-none" altLang="en-US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Mapper se prijavljuje na topic te</a:t>
            </a: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/+/+/+/+/m/+ sa QoS nivo 1 (at least once)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podataka nevalidan koristi te/errors za prijavu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poruka u validnom formatu vr</a:t>
            </a: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 prevod u cloud specifičan format</a:t>
            </a:r>
            <a:endParaRPr lang="x-none" altLang="en-US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08495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Cumulocity mapper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568579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Topic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c8</a:t>
            </a: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/measurement/measurements/create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tedge connect c8y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disconnect c8y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te/device/child1//m/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41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0" y="4057650"/>
            <a:ext cx="1553845" cy="689610"/>
          </a:xfrm>
          <a:prstGeom prst="rect">
            <a:avLst/>
          </a:prstGeom>
        </p:spPr>
      </p:pic>
      <p:pic>
        <p:nvPicPr>
          <p:cNvPr id="3" name="Picture 2" descr="Screenshot 2024-06-06 at 01.41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25" y="2166620"/>
            <a:ext cx="2936875" cy="13569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46900" y="4171950"/>
            <a:ext cx="56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-&gt;</a:t>
            </a:r>
            <a:endParaRPr lang="en-US" sz="2400"/>
          </a:p>
        </p:txBody>
      </p:sp>
      <p:pic>
        <p:nvPicPr>
          <p:cNvPr id="11" name="Picture 10" descr="Screenshot 2024-06-06 at 01.44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225" y="3997960"/>
            <a:ext cx="2890520" cy="2401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0961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Zaklju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čak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461750" cy="510921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Pojednostavljen proces povezivanja edge uredjaja sa cloud-om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Široka podrška različitih komponenti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interoperabilnost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Fleksibilnost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Bezbednost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Pouzdanost i efikasnost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6776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Osnove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8755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open-source development toolbox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ready-to-use softverske komponente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linux kompatabilan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pruža osnovne gradivne blokove za</a:t>
            </a: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: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ostvarenje konekcije sa cloud servisom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monitoring podataka sa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konfiguraciju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</a:t>
            </a:r>
            <a:r>
              <a:rPr lang="x-none" alt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žuriranje servisa uredjaja</a:t>
            </a:r>
            <a:endParaRPr lang="x-none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thin-edge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0310" y="3283585"/>
            <a:ext cx="515112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>
                <a:latin typeface="Arial" panose="020B0604020202020204" pitchFamily="34" charset="0"/>
                <a:cs typeface="Arial" panose="020B0604020202020204" pitchFamily="34" charset="0"/>
              </a:rPr>
              <a:t>Out-of-the-box konektivnost sa mnogim IoT plarformama</a:t>
            </a:r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x-none" altLang="en-US" sz="2000">
                <a:latin typeface="Arial" panose="020B0604020202020204" pitchFamily="34" charset="0"/>
                <a:cs typeface="Arial" panose="020B0604020202020204" pitchFamily="34" charset="0"/>
              </a:rPr>
              <a:t>Azure IoT</a:t>
            </a:r>
            <a:endParaRPr lang="x-none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x-none" altLang="en-US" sz="2000">
                <a:latin typeface="Arial" panose="020B0604020202020204" pitchFamily="34" charset="0"/>
                <a:cs typeface="Arial" panose="020B0604020202020204" pitchFamily="34" charset="0"/>
              </a:rPr>
              <a:t>AWS IoT</a:t>
            </a:r>
            <a:endParaRPr lang="x-none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x-none" altLang="en-US" sz="2000">
                <a:latin typeface="Arial" panose="020B0604020202020204" pitchFamily="34" charset="0"/>
                <a:cs typeface="Arial" panose="020B0604020202020204" pitchFamily="34" charset="0"/>
              </a:rPr>
              <a:t>Cumulocity IoT</a:t>
            </a:r>
            <a:endParaRPr lang="x-none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Pruža podršku za bilo koji programski jezik i format podatka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Za inter-process komunikaciju koristi MQTT protokol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Omogućava kontrolu nad životnim ciklusom uredjaja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Za ostvarenje bezbedne autentifikacije uredjaja koristi X.509 sertifikate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Omogućava real</a:t>
            </a:r>
            <a:r>
              <a:rPr lang="en-US" altLang="x-none">
                <a:latin typeface="Arial" panose="020B0604020202020204" pitchFamily="34" charset="0"/>
                <a:cs typeface="Arial" panose="020B0604020202020204" pitchFamily="34" charset="0"/>
              </a:rPr>
              <a:t>-time </a:t>
            </a:r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praćenje performansi uredjaja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Efikasan rad: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x-none" altLang="en-US" sz="2000">
                <a:latin typeface="Arial" panose="020B0604020202020204" pitchFamily="34" charset="0"/>
                <a:cs typeface="Arial" panose="020B0604020202020204" pitchFamily="34" charset="0"/>
              </a:rPr>
              <a:t>CPU optimizacija</a:t>
            </a:r>
            <a:endParaRPr lang="x-none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x-none" altLang="en-US" sz="2000">
                <a:latin typeface="Arial" panose="020B0604020202020204" pitchFamily="34" charset="0"/>
                <a:cs typeface="Arial" panose="020B0604020202020204" pitchFamily="34" charset="0"/>
              </a:rPr>
              <a:t>Manje od 16mb memorijski otisak </a:t>
            </a:r>
            <a:endParaRPr lang="x-none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x-none" altLang="en-US">
                <a:latin typeface="Arial" panose="020B0604020202020204" pitchFamily="34" charset="0"/>
                <a:cs typeface="Arial" panose="020B0604020202020204" pitchFamily="34" charset="0"/>
              </a:rPr>
              <a:t>Napisan programskim jezicima C i Rust</a:t>
            </a:r>
            <a:endParaRPr lang="x-non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230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Osnovni zadaci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Uspostavljanje bezbedne i pouzdane konekcije izmedju cloud platforme i velikog broja smart opreme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Uniforman način praćenja i kontrole nad resursima uredjaja uprkos raznolikosti na nivou hardvera i protokola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Prikupljanje i monitoring podataka sa raznih senzora i procesa uredjaja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Procesiranje podataka korišćenjem lokalnih alata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9128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thin-edge.io setup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MQTT most konekcija izmedju magistrale lokalnih podataka i remote cloud tačke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thin-edge.io servisi za monitoring i konfiguraciju uredjaja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uredjajima - interaguju sa hardverom, objavljuju i prikupljaju podatke i operacije preko MQTT protokola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cloud-u - mapiraju poruke razmenjene preko magistrale poruka koje su poslate sa ili ka cloud-u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Screenshot 2024-06-06 at 00.27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102995"/>
            <a:ext cx="1152017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38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Tipičan IoT 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Gateway izmedju cloud-a i uredaja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Omogućava kontrolu preko cloud-a nad: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firware-om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softverskim paketima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konfiguracionim fajlovima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prikupljanje podataka: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merenja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dogadjaji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alarmi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Okidanje operacija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6-06 at 00.36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80" y="2244090"/>
            <a:ext cx="7186930" cy="3747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017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Digitalni blizanac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Uredjaj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Deca uredjaji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6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1370330"/>
            <a:ext cx="520573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940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Softverske komponente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44309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MQTT magistrala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5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 protokol se koristi za prenos lokalnih fajlova</a:t>
            </a:r>
            <a:endParaRPr lang="x-none" altLang="en-US" sz="20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Agent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Mapper</a:t>
            </a:r>
            <a:endParaRPr lang="x-none" altLang="en-US" sz="2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3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9525" y="2395220"/>
            <a:ext cx="6962775" cy="3623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3920</Words>
  <Application>WPS Presentation</Application>
  <PresentationFormat>自定义</PresentationFormat>
  <Paragraphs>153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SimSun</vt:lpstr>
      <vt:lpstr>Wingdings</vt:lpstr>
      <vt:lpstr>PingFang SC</vt:lpstr>
      <vt:lpstr>Wingdings</vt:lpstr>
      <vt:lpstr>Arial Bold Italic</vt:lpstr>
      <vt:lpstr>Arial Bold</vt:lpstr>
      <vt:lpstr>PingFang SC Semibold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SimSun</vt:lpstr>
      <vt:lpstr>Office 主题</vt:lpstr>
      <vt:lpstr>Sveprisutno računarstvo Projekat 1 Thin Edge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243</cp:revision>
  <dcterms:created xsi:type="dcterms:W3CDTF">2024-06-05T23:52:10Z</dcterms:created>
  <dcterms:modified xsi:type="dcterms:W3CDTF">2024-06-05T23:52:10Z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